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CC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1668" y="-1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15B2A-AFB0-48C5-80B6-3E927D610A7D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6F86D-5283-4B3A-B5D5-6377A75AE7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12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6F86D-5283-4B3A-B5D5-6377A75AE74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81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6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24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5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44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6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63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2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81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87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3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84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E0EAB-028D-4189-92D6-215BB1A24E7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722DA-ED12-45CA-B445-49F335393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3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cid:part1.kpWsPXWc.NRmZs6am@mail-leprojet.com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BB2D1CA-04C2-9D09-F4DD-A20514E98D47}"/>
              </a:ext>
            </a:extLst>
          </p:cNvPr>
          <p:cNvSpPr/>
          <p:nvPr/>
        </p:nvSpPr>
        <p:spPr>
          <a:xfrm>
            <a:off x="85825" y="517129"/>
            <a:ext cx="6662057" cy="7193279"/>
          </a:xfrm>
          <a:prstGeom prst="rect">
            <a:avLst/>
          </a:prstGeom>
          <a:solidFill>
            <a:srgbClr val="FCCD0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FA432A-8452-6FE3-459A-AA2539BFD1BF}"/>
              </a:ext>
            </a:extLst>
          </p:cNvPr>
          <p:cNvSpPr txBox="1"/>
          <p:nvPr/>
        </p:nvSpPr>
        <p:spPr>
          <a:xfrm>
            <a:off x="298174" y="139148"/>
            <a:ext cx="6202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ハチの駆除は自分で行うと</a:t>
            </a:r>
            <a:r>
              <a:rPr kumimoji="1"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大変危険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です！私たちに</a:t>
            </a:r>
            <a:r>
              <a:rPr kumimoji="1"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お任せ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E05F37-D19C-BA15-CB1D-550A0BEE3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615" y="3490752"/>
            <a:ext cx="5143500" cy="1419179"/>
          </a:xfrm>
          <a:effectLst>
            <a:outerShdw dist="381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  <a:scene3d>
              <a:camera prst="orthographicFront">
                <a:rot lat="0" lon="0" rev="600000"/>
              </a:camera>
              <a:lightRig rig="threePt" dir="t"/>
            </a:scene3d>
            <a:sp3d contourW="12700">
              <a:contourClr>
                <a:schemeClr val="bg1"/>
              </a:contourClr>
            </a:sp3d>
          </a:bodyPr>
          <a:lstStyle/>
          <a:p>
            <a:r>
              <a:rPr kumimoji="1" lang="ja-JP" altLang="en-US" sz="6600" dirty="0">
                <a:effectLst>
                  <a:glow rad="228600">
                    <a:schemeClr val="bg1"/>
                  </a:glow>
                  <a:outerShdw blurRad="50800" dir="480000" sx="104000" sy="104000" algn="l" rotWithShape="0">
                    <a:schemeClr val="bg1">
                      <a:alpha val="41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ハチ</a:t>
            </a:r>
            <a:r>
              <a:rPr kumimoji="1" lang="ja-JP" altLang="en-US" sz="4300" dirty="0">
                <a:effectLst>
                  <a:glow rad="228600">
                    <a:schemeClr val="bg1"/>
                  </a:glow>
                  <a:outerShdw blurRad="50800" dir="480000" sx="104000" sy="104000" algn="l" rotWithShape="0">
                    <a:schemeClr val="bg1">
                      <a:alpha val="41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kumimoji="1" lang="ja-JP" altLang="en-US" sz="6600" dirty="0">
                <a:solidFill>
                  <a:srgbClr val="FF0000"/>
                </a:solidFill>
                <a:effectLst>
                  <a:glow rad="228600">
                    <a:schemeClr val="bg1"/>
                  </a:glow>
                  <a:outerShdw blurRad="50800" dir="480000" sx="104000" sy="104000" algn="l" rotWithShape="0">
                    <a:schemeClr val="bg1">
                      <a:alpha val="41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駆除</a:t>
            </a:r>
            <a:endParaRPr kumimoji="1" lang="en-US" altLang="ja-JP" sz="6600" dirty="0">
              <a:solidFill>
                <a:srgbClr val="FF0000"/>
              </a:solidFill>
              <a:effectLst>
                <a:glow rad="228600">
                  <a:schemeClr val="bg1"/>
                </a:glow>
                <a:outerShdw blurRad="50800" dir="480000" sx="104000" sy="104000" algn="l" rotWithShape="0">
                  <a:schemeClr val="bg1">
                    <a:alpha val="41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4300" dirty="0">
                <a:effectLst>
                  <a:glow rad="228600">
                    <a:schemeClr val="bg1"/>
                  </a:glow>
                  <a:outerShdw blurRad="50800" dir="480000" sx="104000" sy="104000" algn="l" rotWithShape="0">
                    <a:schemeClr val="bg1">
                      <a:alpha val="41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すぐ伺います！</a:t>
            </a:r>
            <a:endParaRPr kumimoji="1" lang="ja-JP" altLang="en-US" sz="4300" dirty="0">
              <a:effectLst>
                <a:glow rad="228600">
                  <a:schemeClr val="bg1"/>
                </a:glow>
                <a:outerShdw blurRad="50800" dir="480000" sx="104000" sy="104000" algn="l" rotWithShape="0">
                  <a:schemeClr val="bg1">
                    <a:alpha val="41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6" name="Picture 4" descr="スズメバチの巣駆除 – 有限会社岡谷園芸">
            <a:extLst>
              <a:ext uri="{FF2B5EF4-FFF2-40B4-BE49-F238E27FC236}">
                <a16:creationId xmlns:a16="http://schemas.microsoft.com/office/drawing/2014/main" id="{17C4EAF7-3A4C-1100-BC2F-E99D3A4A3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451" y="452852"/>
            <a:ext cx="3654961" cy="323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六角形 6">
            <a:extLst>
              <a:ext uri="{FF2B5EF4-FFF2-40B4-BE49-F238E27FC236}">
                <a16:creationId xmlns:a16="http://schemas.microsoft.com/office/drawing/2014/main" id="{1B47959B-9574-4246-3EA0-BCB26D80ED8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6424" y="655092"/>
            <a:ext cx="1419496" cy="1408839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8" name="六角形 7">
            <a:extLst>
              <a:ext uri="{FF2B5EF4-FFF2-40B4-BE49-F238E27FC236}">
                <a16:creationId xmlns:a16="http://schemas.microsoft.com/office/drawing/2014/main" id="{A35C0C43-80BE-82D6-01CC-BEE5E790D130}"/>
              </a:ext>
            </a:extLst>
          </p:cNvPr>
          <p:cNvSpPr/>
          <p:nvPr/>
        </p:nvSpPr>
        <p:spPr>
          <a:xfrm>
            <a:off x="513805" y="2267673"/>
            <a:ext cx="1386353" cy="1189630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現地</a:t>
            </a:r>
            <a:endParaRPr kumimoji="1" lang="en-US" altLang="ja-JP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見積り</a:t>
            </a:r>
            <a:endParaRPr kumimoji="1" lang="en-US" altLang="ja-JP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無料</a:t>
            </a:r>
          </a:p>
        </p:txBody>
      </p:sp>
      <p:sp>
        <p:nvSpPr>
          <p:cNvPr id="9" name="六角形 8">
            <a:extLst>
              <a:ext uri="{FF2B5EF4-FFF2-40B4-BE49-F238E27FC236}">
                <a16:creationId xmlns:a16="http://schemas.microsoft.com/office/drawing/2014/main" id="{61E079CD-7647-7585-4E9E-1EB4CC4F901F}"/>
              </a:ext>
            </a:extLst>
          </p:cNvPr>
          <p:cNvSpPr/>
          <p:nvPr/>
        </p:nvSpPr>
        <p:spPr>
          <a:xfrm>
            <a:off x="5059679" y="686936"/>
            <a:ext cx="1567543" cy="1350869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六角形 9">
            <a:extLst>
              <a:ext uri="{FF2B5EF4-FFF2-40B4-BE49-F238E27FC236}">
                <a16:creationId xmlns:a16="http://schemas.microsoft.com/office/drawing/2014/main" id="{0A34C825-ED1E-2669-CFAD-3108A5110AF6}"/>
              </a:ext>
            </a:extLst>
          </p:cNvPr>
          <p:cNvSpPr/>
          <p:nvPr/>
        </p:nvSpPr>
        <p:spPr>
          <a:xfrm>
            <a:off x="5114790" y="2325188"/>
            <a:ext cx="1555976" cy="1288867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作業時間</a:t>
            </a:r>
            <a:endParaRPr kumimoji="1" lang="en-US" altLang="ja-JP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最短</a:t>
            </a:r>
            <a:endParaRPr kumimoji="1" lang="en-US" altLang="ja-JP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1500" b="1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</a:t>
            </a:r>
            <a:r>
              <a:rPr kumimoji="1" lang="ja-JP" altLang="en-US" sz="1500" b="1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分～</a:t>
            </a:r>
          </a:p>
        </p:txBody>
      </p:sp>
      <p:sp>
        <p:nvSpPr>
          <p:cNvPr id="11" name="六角形 10">
            <a:extLst>
              <a:ext uri="{FF2B5EF4-FFF2-40B4-BE49-F238E27FC236}">
                <a16:creationId xmlns:a16="http://schemas.microsoft.com/office/drawing/2014/main" id="{C5922700-4A5E-2587-1EAE-43C6CAE85CBE}"/>
              </a:ext>
            </a:extLst>
          </p:cNvPr>
          <p:cNvSpPr/>
          <p:nvPr/>
        </p:nvSpPr>
        <p:spPr>
          <a:xfrm>
            <a:off x="3901440" y="1242400"/>
            <a:ext cx="1211271" cy="926033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  <a:p>
            <a:pPr algn="ctr"/>
            <a:r>
              <a:rPr kumimoji="1"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土日・祝日</a:t>
            </a:r>
            <a:endParaRPr kumimoji="1" lang="en-US" altLang="ja-JP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rgbClr val="FFFF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対応</a:t>
            </a:r>
            <a:endParaRPr kumimoji="1" lang="en-US" altLang="ja-JP" sz="1600" dirty="0">
              <a:solidFill>
                <a:srgbClr val="FFFF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ja-JP" altLang="en-US" sz="1400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39C6F15C-D5A4-E170-BBFE-56B691AE2D8D}"/>
              </a:ext>
            </a:extLst>
          </p:cNvPr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" t="-1498" r="-165" b="-1498"/>
          <a:stretch/>
        </p:blipFill>
        <p:spPr>
          <a:xfrm>
            <a:off x="5216434" y="832483"/>
            <a:ext cx="1271452" cy="1039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2" descr="埼玉県ときがわ町 -蜂の巣の駆除について - 埼玉県ときがわ町 -">
            <a:extLst>
              <a:ext uri="{FF2B5EF4-FFF2-40B4-BE49-F238E27FC236}">
                <a16:creationId xmlns:a16="http://schemas.microsoft.com/office/drawing/2014/main" id="{2D98CCBE-AFB8-7437-5462-3B79FA858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0" y="916447"/>
            <a:ext cx="1236465" cy="9297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四角形: 1 つの角を丸める 24">
            <a:extLst>
              <a:ext uri="{FF2B5EF4-FFF2-40B4-BE49-F238E27FC236}">
                <a16:creationId xmlns:a16="http://schemas.microsoft.com/office/drawing/2014/main" id="{AB7B013F-94E5-0418-9A27-0540CB40E82D}"/>
              </a:ext>
            </a:extLst>
          </p:cNvPr>
          <p:cNvSpPr/>
          <p:nvPr/>
        </p:nvSpPr>
        <p:spPr>
          <a:xfrm>
            <a:off x="332056" y="5024845"/>
            <a:ext cx="2129050" cy="1465911"/>
          </a:xfrm>
          <a:prstGeom prst="round1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63CA8E5B-1CFC-8529-6AC3-6C231AAC4C02}"/>
              </a:ext>
            </a:extLst>
          </p:cNvPr>
          <p:cNvCxnSpPr>
            <a:cxnSpLocks/>
          </p:cNvCxnSpPr>
          <p:nvPr/>
        </p:nvCxnSpPr>
        <p:spPr>
          <a:xfrm>
            <a:off x="545910" y="5472753"/>
            <a:ext cx="165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1 つの角を丸める 35">
            <a:extLst>
              <a:ext uri="{FF2B5EF4-FFF2-40B4-BE49-F238E27FC236}">
                <a16:creationId xmlns:a16="http://schemas.microsoft.com/office/drawing/2014/main" id="{0C997FF7-EAC8-CF94-EA0A-88B8CC5C07FD}"/>
              </a:ext>
            </a:extLst>
          </p:cNvPr>
          <p:cNvSpPr/>
          <p:nvPr/>
        </p:nvSpPr>
        <p:spPr>
          <a:xfrm>
            <a:off x="2556662" y="5070223"/>
            <a:ext cx="2039191" cy="1419367"/>
          </a:xfrm>
          <a:prstGeom prst="round1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37" name="四角形: 1 つの角を丸める 36">
            <a:extLst>
              <a:ext uri="{FF2B5EF4-FFF2-40B4-BE49-F238E27FC236}">
                <a16:creationId xmlns:a16="http://schemas.microsoft.com/office/drawing/2014/main" id="{BD0A9700-259F-F702-763E-DDF1B20042B4}"/>
              </a:ext>
            </a:extLst>
          </p:cNvPr>
          <p:cNvSpPr/>
          <p:nvPr/>
        </p:nvSpPr>
        <p:spPr>
          <a:xfrm>
            <a:off x="4689134" y="5070242"/>
            <a:ext cx="1883391" cy="1419367"/>
          </a:xfrm>
          <a:prstGeom prst="round1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DE5DF7DF-183B-7500-0C2E-DE81D46A1761}"/>
              </a:ext>
            </a:extLst>
          </p:cNvPr>
          <p:cNvCxnSpPr>
            <a:cxnSpLocks/>
          </p:cNvCxnSpPr>
          <p:nvPr/>
        </p:nvCxnSpPr>
        <p:spPr>
          <a:xfrm>
            <a:off x="4778991" y="5529618"/>
            <a:ext cx="165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B66A54E7-476E-75BF-33A4-F8CCEE10EB35}"/>
              </a:ext>
            </a:extLst>
          </p:cNvPr>
          <p:cNvCxnSpPr>
            <a:cxnSpLocks/>
          </p:cNvCxnSpPr>
          <p:nvPr/>
        </p:nvCxnSpPr>
        <p:spPr>
          <a:xfrm>
            <a:off x="2679510" y="5518245"/>
            <a:ext cx="165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06E009F-01C1-1D3C-CD28-ADCF3BFBC337}"/>
              </a:ext>
            </a:extLst>
          </p:cNvPr>
          <p:cNvSpPr txBox="1"/>
          <p:nvPr/>
        </p:nvSpPr>
        <p:spPr>
          <a:xfrm>
            <a:off x="513806" y="5117910"/>
            <a:ext cx="184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アシナガバチ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408E672-B119-F89B-5092-FA0F01106532}"/>
              </a:ext>
            </a:extLst>
          </p:cNvPr>
          <p:cNvSpPr txBox="1"/>
          <p:nvPr/>
        </p:nvSpPr>
        <p:spPr>
          <a:xfrm>
            <a:off x="2690949" y="5147480"/>
            <a:ext cx="174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スズメバチ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DE4D5EC-5D8D-BA9A-9853-C6486E666002}"/>
              </a:ext>
            </a:extLst>
          </p:cNvPr>
          <p:cNvSpPr txBox="1"/>
          <p:nvPr/>
        </p:nvSpPr>
        <p:spPr>
          <a:xfrm>
            <a:off x="4878877" y="5172110"/>
            <a:ext cx="1403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●</a:t>
            </a:r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ミツバチ</a:t>
            </a:r>
          </a:p>
        </p:txBody>
      </p:sp>
      <p:pic>
        <p:nvPicPr>
          <p:cNvPr id="43" name="Picture 2" descr="セグロアシナガバチ">
            <a:extLst>
              <a:ext uri="{FF2B5EF4-FFF2-40B4-BE49-F238E27FC236}">
                <a16:creationId xmlns:a16="http://schemas.microsoft.com/office/drawing/2014/main" id="{ACE89895-6CF8-42E7-93B2-7C51BFAFD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32" y="5672067"/>
            <a:ext cx="883341" cy="71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バグ用のスズメバチとスズメバチキラー, バグ 背景, キラー 背景, バグ用のスズメバチとスズメバチキラー 写真 画像フリー、HD バグ, キラー  背景素材 無料ダウンロード - Lovepik">
            <a:extLst>
              <a:ext uri="{FF2B5EF4-FFF2-40B4-BE49-F238E27FC236}">
                <a16:creationId xmlns:a16="http://schemas.microsoft.com/office/drawing/2014/main" id="{9F7C4566-79CB-1AE4-1597-3BDF9CC6D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5664531"/>
            <a:ext cx="1001745" cy="61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フリー写真画像: 蜂、自然、花、受粉、花粉、昆虫、ミツバチ">
            <a:extLst>
              <a:ext uri="{FF2B5EF4-FFF2-40B4-BE49-F238E27FC236}">
                <a16:creationId xmlns:a16="http://schemas.microsoft.com/office/drawing/2014/main" id="{1F320621-1912-9F4A-C05D-EF1D0534C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22" y="5733554"/>
            <a:ext cx="696884" cy="55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05DD2B3-53C9-2824-B867-9BADAD907B76}"/>
              </a:ext>
            </a:extLst>
          </p:cNvPr>
          <p:cNvSpPr txBox="1"/>
          <p:nvPr/>
        </p:nvSpPr>
        <p:spPr>
          <a:xfrm>
            <a:off x="1351128" y="5568287"/>
            <a:ext cx="6141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基本料金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F8EDE35-60D7-A6C1-377A-1C5C225DEA9A}"/>
              </a:ext>
            </a:extLst>
          </p:cNvPr>
          <p:cNvSpPr txBox="1"/>
          <p:nvPr/>
        </p:nvSpPr>
        <p:spPr>
          <a:xfrm>
            <a:off x="5447731" y="5556914"/>
            <a:ext cx="6141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基本料金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000F2E0-C717-5AC2-8DAC-C264F62007E7}"/>
              </a:ext>
            </a:extLst>
          </p:cNvPr>
          <p:cNvSpPr txBox="1"/>
          <p:nvPr/>
        </p:nvSpPr>
        <p:spPr>
          <a:xfrm>
            <a:off x="3622274" y="5534148"/>
            <a:ext cx="6141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基本料金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F25AC5-D32A-3367-3804-FCB25D1C7E91}"/>
              </a:ext>
            </a:extLst>
          </p:cNvPr>
          <p:cNvSpPr txBox="1"/>
          <p:nvPr/>
        </p:nvSpPr>
        <p:spPr>
          <a:xfrm>
            <a:off x="1359568" y="5717197"/>
            <a:ext cx="115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8,000</a:t>
            </a:r>
            <a:r>
              <a:rPr kumimoji="1" lang="ja-JP" altLang="en-US" sz="8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2756091-7109-FF1C-6531-312F22503D54}"/>
              </a:ext>
            </a:extLst>
          </p:cNvPr>
          <p:cNvSpPr txBox="1"/>
          <p:nvPr/>
        </p:nvSpPr>
        <p:spPr>
          <a:xfrm>
            <a:off x="3477126" y="5738924"/>
            <a:ext cx="1287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15,000</a:t>
            </a:r>
            <a:r>
              <a:rPr kumimoji="1" lang="ja-JP" altLang="en-US" sz="8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7638624-BC62-CB1C-D88B-15DFE54F4E1E}"/>
              </a:ext>
            </a:extLst>
          </p:cNvPr>
          <p:cNvSpPr txBox="1"/>
          <p:nvPr/>
        </p:nvSpPr>
        <p:spPr>
          <a:xfrm>
            <a:off x="5415326" y="5680091"/>
            <a:ext cx="122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15,000</a:t>
            </a:r>
            <a:r>
              <a:rPr kumimoji="1" lang="ja-JP" altLang="en-US" sz="8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DD954CA-407F-9DC2-0555-EEA32FCCEA6E}"/>
              </a:ext>
            </a:extLst>
          </p:cNvPr>
          <p:cNvSpPr txBox="1"/>
          <p:nvPr/>
        </p:nvSpPr>
        <p:spPr>
          <a:xfrm>
            <a:off x="1288869" y="6090699"/>
            <a:ext cx="11582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/>
              <a:t>清掃・巣の処分代込み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26F9FCC-F496-4172-A71B-05054545185E}"/>
              </a:ext>
            </a:extLst>
          </p:cNvPr>
          <p:cNvSpPr txBox="1"/>
          <p:nvPr/>
        </p:nvSpPr>
        <p:spPr>
          <a:xfrm>
            <a:off x="409303" y="6540137"/>
            <a:ext cx="61047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/>
              <a:t>※</a:t>
            </a:r>
            <a:r>
              <a:rPr kumimoji="1" lang="ja-JP" altLang="en-US" sz="800" b="1" dirty="0"/>
              <a:t>高所作業となる場合（</a:t>
            </a:r>
            <a:r>
              <a:rPr kumimoji="1" lang="en-US" altLang="ja-JP" sz="800" b="1" dirty="0"/>
              <a:t>2</a:t>
            </a:r>
            <a:r>
              <a:rPr kumimoji="1" lang="ja-JP" altLang="en-US" sz="800" b="1" dirty="0"/>
              <a:t>階軒下等）や、巣が地中または木の中等、作業条件によって金額及び作業時間が変わってまいります。</a:t>
            </a:r>
          </a:p>
        </p:txBody>
      </p:sp>
      <p:sp>
        <p:nvSpPr>
          <p:cNvPr id="56" name="矢印: 山形 55">
            <a:extLst>
              <a:ext uri="{FF2B5EF4-FFF2-40B4-BE49-F238E27FC236}">
                <a16:creationId xmlns:a16="http://schemas.microsoft.com/office/drawing/2014/main" id="{324A2F50-C2EF-F1BC-98C4-E68A85DCBD63}"/>
              </a:ext>
            </a:extLst>
          </p:cNvPr>
          <p:cNvSpPr/>
          <p:nvPr/>
        </p:nvSpPr>
        <p:spPr>
          <a:xfrm>
            <a:off x="2847702" y="6975566"/>
            <a:ext cx="1419497" cy="653143"/>
          </a:xfrm>
          <a:prstGeom prst="chevron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57" name="矢印: 山形 56">
            <a:extLst>
              <a:ext uri="{FF2B5EF4-FFF2-40B4-BE49-F238E27FC236}">
                <a16:creationId xmlns:a16="http://schemas.microsoft.com/office/drawing/2014/main" id="{804B1E1E-353A-DDEE-1977-5E11C1DED5D4}"/>
              </a:ext>
            </a:extLst>
          </p:cNvPr>
          <p:cNvSpPr/>
          <p:nvPr/>
        </p:nvSpPr>
        <p:spPr>
          <a:xfrm>
            <a:off x="4053840" y="6979920"/>
            <a:ext cx="1419497" cy="653143"/>
          </a:xfrm>
          <a:prstGeom prst="chevron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58" name="矢印: 山形 57">
            <a:extLst>
              <a:ext uri="{FF2B5EF4-FFF2-40B4-BE49-F238E27FC236}">
                <a16:creationId xmlns:a16="http://schemas.microsoft.com/office/drawing/2014/main" id="{54AC867B-2EFE-CACF-277D-BAEFE8B91BFF}"/>
              </a:ext>
            </a:extLst>
          </p:cNvPr>
          <p:cNvSpPr/>
          <p:nvPr/>
        </p:nvSpPr>
        <p:spPr>
          <a:xfrm>
            <a:off x="1650274" y="6979920"/>
            <a:ext cx="1419497" cy="653143"/>
          </a:xfrm>
          <a:prstGeom prst="chevron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59" name="矢印: 五方向 58">
            <a:extLst>
              <a:ext uri="{FF2B5EF4-FFF2-40B4-BE49-F238E27FC236}">
                <a16:creationId xmlns:a16="http://schemas.microsoft.com/office/drawing/2014/main" id="{40022E9C-E8DC-FD76-CE26-DE4BBD2938F9}"/>
              </a:ext>
            </a:extLst>
          </p:cNvPr>
          <p:cNvSpPr/>
          <p:nvPr/>
        </p:nvSpPr>
        <p:spPr>
          <a:xfrm>
            <a:off x="287383" y="6966858"/>
            <a:ext cx="1584960" cy="670559"/>
          </a:xfrm>
          <a:prstGeom prst="homePlate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60" name="矢印: 山形 59">
            <a:extLst>
              <a:ext uri="{FF2B5EF4-FFF2-40B4-BE49-F238E27FC236}">
                <a16:creationId xmlns:a16="http://schemas.microsoft.com/office/drawing/2014/main" id="{E0B6CB07-2C29-D496-053A-F7575669FF81}"/>
              </a:ext>
            </a:extLst>
          </p:cNvPr>
          <p:cNvSpPr/>
          <p:nvPr/>
        </p:nvSpPr>
        <p:spPr>
          <a:xfrm>
            <a:off x="5233852" y="6992984"/>
            <a:ext cx="1419497" cy="653143"/>
          </a:xfrm>
          <a:prstGeom prst="chevron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94309C0-2BE2-99FC-77EB-6E9ED9A57C3C}"/>
              </a:ext>
            </a:extLst>
          </p:cNvPr>
          <p:cNvSpPr txBox="1"/>
          <p:nvPr/>
        </p:nvSpPr>
        <p:spPr>
          <a:xfrm>
            <a:off x="243840" y="6705600"/>
            <a:ext cx="189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8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駆除の流れ</a:t>
            </a: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E71E1E36-BE19-7C18-9116-A49C00E6382D}"/>
              </a:ext>
            </a:extLst>
          </p:cNvPr>
          <p:cNvCxnSpPr>
            <a:cxnSpLocks/>
          </p:cNvCxnSpPr>
          <p:nvPr/>
        </p:nvCxnSpPr>
        <p:spPr>
          <a:xfrm>
            <a:off x="1236617" y="6879771"/>
            <a:ext cx="5347063" cy="0"/>
          </a:xfrm>
          <a:prstGeom prst="line">
            <a:avLst/>
          </a:prstGeom>
          <a:ln w="158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08C7E8A-087E-8322-7FF1-C7FDCF3EAC2C}"/>
              </a:ext>
            </a:extLst>
          </p:cNvPr>
          <p:cNvSpPr txBox="1"/>
          <p:nvPr/>
        </p:nvSpPr>
        <p:spPr>
          <a:xfrm>
            <a:off x="374468" y="7123612"/>
            <a:ext cx="1445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①電話で相談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A8FD8B2-E487-665D-F887-DAEA4DBD33DB}"/>
              </a:ext>
            </a:extLst>
          </p:cNvPr>
          <p:cNvSpPr txBox="1"/>
          <p:nvPr/>
        </p:nvSpPr>
        <p:spPr>
          <a:xfrm>
            <a:off x="1850572" y="7136675"/>
            <a:ext cx="127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②現場に到着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6E4B579-249E-E376-80B8-991790998D5C}"/>
              </a:ext>
            </a:extLst>
          </p:cNvPr>
          <p:cNvSpPr txBox="1"/>
          <p:nvPr/>
        </p:nvSpPr>
        <p:spPr>
          <a:xfrm>
            <a:off x="3143793" y="7149738"/>
            <a:ext cx="1097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③お見積り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92F559-CA06-2D8D-3B48-2626A9AC1F5D}"/>
              </a:ext>
            </a:extLst>
          </p:cNvPr>
          <p:cNvSpPr txBox="1"/>
          <p:nvPr/>
        </p:nvSpPr>
        <p:spPr>
          <a:xfrm>
            <a:off x="4332513" y="7127967"/>
            <a:ext cx="1097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④駆除作業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46FE760-D4DC-DB10-BBC1-C823C541C51F}"/>
              </a:ext>
            </a:extLst>
          </p:cNvPr>
          <p:cNvSpPr txBox="1"/>
          <p:nvPr/>
        </p:nvSpPr>
        <p:spPr>
          <a:xfrm>
            <a:off x="5508170" y="7145384"/>
            <a:ext cx="1097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⑤完了報告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8B7770B-6088-B403-388B-A09A6D92F89A}"/>
              </a:ext>
            </a:extLst>
          </p:cNvPr>
          <p:cNvSpPr txBox="1"/>
          <p:nvPr/>
        </p:nvSpPr>
        <p:spPr>
          <a:xfrm>
            <a:off x="627017" y="7410994"/>
            <a:ext cx="10798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bg1"/>
                </a:solidFill>
              </a:rPr>
              <a:t>土日祝日も対応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4E98116-8E81-A1EF-E0C4-1DBFE8D2B2B3}"/>
              </a:ext>
            </a:extLst>
          </p:cNvPr>
          <p:cNvSpPr txBox="1"/>
          <p:nvPr/>
        </p:nvSpPr>
        <p:spPr>
          <a:xfrm>
            <a:off x="1763486" y="7380515"/>
            <a:ext cx="12758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bg1"/>
                </a:solidFill>
              </a:rPr>
              <a:t>最短時間で現場に駆けつけ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0764D60B-13CD-4C0D-9B16-D4BA53FEBFBF}"/>
              </a:ext>
            </a:extLst>
          </p:cNvPr>
          <p:cNvSpPr txBox="1"/>
          <p:nvPr/>
        </p:nvSpPr>
        <p:spPr>
          <a:xfrm>
            <a:off x="2987040" y="7384870"/>
            <a:ext cx="1384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bg1"/>
                </a:solidFill>
              </a:rPr>
              <a:t>現場を確認、その場で</a:t>
            </a:r>
            <a:endParaRPr kumimoji="1" lang="en-US" altLang="ja-JP" sz="700" dirty="0">
              <a:solidFill>
                <a:schemeClr val="bg1"/>
              </a:solidFill>
            </a:endParaRPr>
          </a:p>
          <a:p>
            <a:r>
              <a:rPr kumimoji="1" lang="ja-JP" altLang="en-US" sz="700" dirty="0">
                <a:solidFill>
                  <a:schemeClr val="bg1"/>
                </a:solidFill>
              </a:rPr>
              <a:t>お見積り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BCE6487-3F72-2B50-D17C-D8B47D40DF59}"/>
              </a:ext>
            </a:extLst>
          </p:cNvPr>
          <p:cNvSpPr txBox="1"/>
          <p:nvPr/>
        </p:nvSpPr>
        <p:spPr>
          <a:xfrm>
            <a:off x="4232366" y="7367452"/>
            <a:ext cx="1201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bg1"/>
                </a:solidFill>
              </a:rPr>
              <a:t>腕利きのプロが短時間で</a:t>
            </a:r>
            <a:endParaRPr kumimoji="1" lang="en-US" altLang="ja-JP" sz="700" dirty="0">
              <a:solidFill>
                <a:schemeClr val="bg1"/>
              </a:solidFill>
            </a:endParaRPr>
          </a:p>
          <a:p>
            <a:r>
              <a:rPr kumimoji="1" lang="ja-JP" altLang="en-US" sz="700" dirty="0">
                <a:solidFill>
                  <a:schemeClr val="bg1"/>
                </a:solidFill>
              </a:rPr>
              <a:t>対応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3BF898D-D83F-E1DE-8FC5-9AAC3539B3CD}"/>
              </a:ext>
            </a:extLst>
          </p:cNvPr>
          <p:cNvSpPr txBox="1"/>
          <p:nvPr/>
        </p:nvSpPr>
        <p:spPr>
          <a:xfrm>
            <a:off x="5399314" y="7393578"/>
            <a:ext cx="1275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bg1"/>
                </a:solidFill>
              </a:rPr>
              <a:t>駆除したハチと巣を</a:t>
            </a:r>
            <a:endParaRPr kumimoji="1" lang="en-US" altLang="ja-JP" sz="700" dirty="0">
              <a:solidFill>
                <a:schemeClr val="bg1"/>
              </a:solidFill>
            </a:endParaRPr>
          </a:p>
          <a:p>
            <a:r>
              <a:rPr kumimoji="1" lang="ja-JP" altLang="en-US" sz="700" dirty="0">
                <a:solidFill>
                  <a:schemeClr val="bg1"/>
                </a:solidFill>
              </a:rPr>
              <a:t>ご確認頂き作業終了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057A0A6-3379-0B08-152D-254D2F08BD2F}"/>
              </a:ext>
            </a:extLst>
          </p:cNvPr>
          <p:cNvSpPr txBox="1"/>
          <p:nvPr/>
        </p:nvSpPr>
        <p:spPr>
          <a:xfrm>
            <a:off x="130629" y="7759337"/>
            <a:ext cx="6662057" cy="125403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3BE8DCF2-EDD2-CAC0-6810-3C04330FD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91" y="7846680"/>
            <a:ext cx="564696" cy="20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89370F2B-6BF6-2BA5-19B7-2721B3428CEA}"/>
              </a:ext>
            </a:extLst>
          </p:cNvPr>
          <p:cNvSpPr txBox="1"/>
          <p:nvPr/>
        </p:nvSpPr>
        <p:spPr>
          <a:xfrm>
            <a:off x="200297" y="8064137"/>
            <a:ext cx="3622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</a:rPr>
              <a:t>株式会社ロスク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958C63AE-7ECB-6DCC-509D-65EAA1ADF6AB}"/>
              </a:ext>
            </a:extLst>
          </p:cNvPr>
          <p:cNvSpPr txBox="1"/>
          <p:nvPr/>
        </p:nvSpPr>
        <p:spPr>
          <a:xfrm>
            <a:off x="322217" y="8403771"/>
            <a:ext cx="3605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〒</a:t>
            </a:r>
            <a:r>
              <a:rPr kumimoji="1" lang="en-US" altLang="ja-JP" dirty="0">
                <a:solidFill>
                  <a:schemeClr val="bg1"/>
                </a:solidFill>
              </a:rPr>
              <a:t>963-8862</a:t>
            </a:r>
            <a:r>
              <a:rPr kumimoji="1" lang="ja-JP" altLang="en-US" dirty="0">
                <a:solidFill>
                  <a:schemeClr val="bg1"/>
                </a:solidFill>
              </a:rPr>
              <a:t>  福島県郡山市菜根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　　　　　  　　</a:t>
            </a:r>
            <a:r>
              <a:rPr kumimoji="1" lang="en-US" altLang="ja-JP" dirty="0">
                <a:solidFill>
                  <a:schemeClr val="bg1"/>
                </a:solidFill>
              </a:rPr>
              <a:t>4</a:t>
            </a:r>
            <a:r>
              <a:rPr kumimoji="1" lang="ja-JP" altLang="en-US" dirty="0">
                <a:solidFill>
                  <a:schemeClr val="bg1"/>
                </a:solidFill>
              </a:rPr>
              <a:t>丁目</a:t>
            </a:r>
            <a:r>
              <a:rPr kumimoji="1" lang="en-US" altLang="ja-JP" dirty="0">
                <a:solidFill>
                  <a:schemeClr val="bg1"/>
                </a:solidFill>
              </a:rPr>
              <a:t>7</a:t>
            </a:r>
            <a:r>
              <a:rPr kumimoji="1" lang="ja-JP" altLang="en-US" dirty="0">
                <a:solidFill>
                  <a:schemeClr val="bg1"/>
                </a:solidFill>
              </a:rPr>
              <a:t>番</a:t>
            </a:r>
            <a:r>
              <a:rPr kumimoji="1" lang="en-US" altLang="ja-JP" dirty="0">
                <a:solidFill>
                  <a:schemeClr val="bg1"/>
                </a:solidFill>
              </a:rPr>
              <a:t>17</a:t>
            </a:r>
            <a:r>
              <a:rPr kumimoji="1" lang="ja-JP" altLang="en-US" dirty="0">
                <a:solidFill>
                  <a:schemeClr val="bg1"/>
                </a:solidFill>
              </a:rPr>
              <a:t>号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955F151-C2E8-7BB1-D4C1-E4B75DD21386}"/>
              </a:ext>
            </a:extLst>
          </p:cNvPr>
          <p:cNvSpPr txBox="1"/>
          <p:nvPr/>
        </p:nvSpPr>
        <p:spPr>
          <a:xfrm>
            <a:off x="4136571" y="7724503"/>
            <a:ext cx="2882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TEL  </a:t>
            </a:r>
            <a:r>
              <a:rPr kumimoji="1" lang="en-US" altLang="ja-JP" sz="2400" dirty="0">
                <a:solidFill>
                  <a:schemeClr val="bg1"/>
                </a:solidFill>
              </a:rPr>
              <a:t>024-953-3768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3AE1976A-2499-4599-00BC-52A014BDF809}"/>
              </a:ext>
            </a:extLst>
          </p:cNvPr>
          <p:cNvSpPr txBox="1"/>
          <p:nvPr/>
        </p:nvSpPr>
        <p:spPr>
          <a:xfrm>
            <a:off x="4123509" y="8016240"/>
            <a:ext cx="2882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FAX  </a:t>
            </a:r>
            <a:r>
              <a:rPr kumimoji="1" lang="en-US" altLang="ja-JP" sz="2400" dirty="0">
                <a:solidFill>
                  <a:schemeClr val="bg1"/>
                </a:solidFill>
              </a:rPr>
              <a:t>024-953-3769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0D2C9691-B2F9-BFF6-C640-CE01CC7CA0B0}"/>
              </a:ext>
            </a:extLst>
          </p:cNvPr>
          <p:cNvSpPr txBox="1"/>
          <p:nvPr/>
        </p:nvSpPr>
        <p:spPr>
          <a:xfrm>
            <a:off x="4119156" y="8377645"/>
            <a:ext cx="254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Mail  rosc@rosc.jp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C76198FB-DC65-3B78-EC30-1D006C498567}"/>
              </a:ext>
            </a:extLst>
          </p:cNvPr>
          <p:cNvSpPr txBox="1"/>
          <p:nvPr/>
        </p:nvSpPr>
        <p:spPr>
          <a:xfrm>
            <a:off x="4132219" y="8668121"/>
            <a:ext cx="2542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H/P    </a:t>
            </a:r>
            <a:r>
              <a:rPr kumimoji="1" lang="en-US" altLang="ja-JP" sz="1200" u="sng" dirty="0">
                <a:solidFill>
                  <a:schemeClr val="bg1"/>
                </a:solidFill>
              </a:rPr>
              <a:t>https//rosc-Fukushima.com</a:t>
            </a:r>
            <a:endParaRPr kumimoji="1" lang="ja-JP" altLang="en-US" sz="1200" u="sng" dirty="0">
              <a:solidFill>
                <a:schemeClr val="bg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D847289-EACD-6DB3-CF04-7EA3E19E5891}"/>
              </a:ext>
            </a:extLst>
          </p:cNvPr>
          <p:cNvSpPr txBox="1"/>
          <p:nvPr/>
        </p:nvSpPr>
        <p:spPr>
          <a:xfrm>
            <a:off x="3531326" y="6068927"/>
            <a:ext cx="11582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/>
              <a:t>清掃・巣の処分代込み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7893C65-3EC2-DC6C-EA87-BFF3CDC6EDC0}"/>
              </a:ext>
            </a:extLst>
          </p:cNvPr>
          <p:cNvSpPr txBox="1"/>
          <p:nvPr/>
        </p:nvSpPr>
        <p:spPr>
          <a:xfrm>
            <a:off x="5455921" y="6095053"/>
            <a:ext cx="11582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/>
              <a:t>清掃・巣の処分代込み</a:t>
            </a:r>
          </a:p>
        </p:txBody>
      </p:sp>
      <p:pic>
        <p:nvPicPr>
          <p:cNvPr id="1026" name="Picture 2" descr="禁止マークのイラスト">
            <a:extLst>
              <a:ext uri="{FF2B5EF4-FFF2-40B4-BE49-F238E27FC236}">
                <a16:creationId xmlns:a16="http://schemas.microsoft.com/office/drawing/2014/main" id="{DCFEE45B-A5F2-F38F-4498-B9FFC003B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93" y="1926770"/>
            <a:ext cx="1493518" cy="149351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9F3E509-3236-9F3D-7AF5-1CF597CB5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93" y="8600575"/>
            <a:ext cx="326858" cy="32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10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0" tIns="0" rIns="0" bIns="0" rtlCol="0" anchor="ctr"/>
      <a:lstStyle>
        <a:defPPr algn="ctr">
          <a:defRPr kumimoji="1" dirty="0">
            <a:effectLst>
              <a:outerShdw blurRad="50800" dist="50800" dir="5400000" algn="ctr" rotWithShape="0">
                <a:srgbClr val="000000">
                  <a:alpha val="98000"/>
                </a:srgbClr>
              </a:outerShdw>
            </a:effectLst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329</TotalTime>
  <Words>198</Words>
  <Application>Microsoft Office PowerPoint</Application>
  <PresentationFormat>画面に合わせる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秀美 石井</dc:creator>
  <cp:lastModifiedBy>秀美 石井</cp:lastModifiedBy>
  <cp:revision>15</cp:revision>
  <cp:lastPrinted>2024-09-11T08:14:31Z</cp:lastPrinted>
  <dcterms:created xsi:type="dcterms:W3CDTF">2024-09-11T02:43:51Z</dcterms:created>
  <dcterms:modified xsi:type="dcterms:W3CDTF">2024-09-11T08:15:51Z</dcterms:modified>
</cp:coreProperties>
</file>